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0"/>
  </p:notesMasterIdLst>
  <p:sldIdLst>
    <p:sldId id="256" r:id="rId2"/>
    <p:sldId id="257" r:id="rId3"/>
    <p:sldId id="258" r:id="rId4"/>
    <p:sldId id="259" r:id="rId5"/>
    <p:sldId id="275" r:id="rId6"/>
    <p:sldId id="260" r:id="rId7"/>
    <p:sldId id="261" r:id="rId8"/>
    <p:sldId id="264" r:id="rId9"/>
    <p:sldId id="272" r:id="rId10"/>
    <p:sldId id="273" r:id="rId11"/>
    <p:sldId id="270" r:id="rId12"/>
    <p:sldId id="271" r:id="rId13"/>
    <p:sldId id="267" r:id="rId14"/>
    <p:sldId id="269" r:id="rId15"/>
    <p:sldId id="268" r:id="rId16"/>
    <p:sldId id="274" r:id="rId17"/>
    <p:sldId id="262" r:id="rId18"/>
    <p:sldId id="26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3"/>
    <p:restoredTop sz="94663"/>
  </p:normalViewPr>
  <p:slideViewPr>
    <p:cSldViewPr snapToGrid="0" snapToObjects="1">
      <p:cViewPr varScale="1">
        <p:scale>
          <a:sx n="86" d="100"/>
          <a:sy n="86" d="100"/>
        </p:scale>
        <p:origin x="240" y="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D96AF-ED2C-F446-B887-DF0529EF778D}" type="datetimeFigureOut">
              <a:rPr lang="en-US" smtClean="0"/>
              <a:t>4/27/19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21D291-7723-814E-986B-D23A10359536}" type="slidenum">
              <a:rPr lang="en-US" smtClean="0"/>
              <a:t>‹#›</a:t>
            </a:fld>
            <a:endParaRPr lang="en-US"/>
          </a:p>
        </p:txBody>
      </p:sp>
    </p:spTree>
    <p:extLst>
      <p:ext uri="{BB962C8B-B14F-4D97-AF65-F5344CB8AC3E}">
        <p14:creationId xmlns:p14="http://schemas.microsoft.com/office/powerpoint/2010/main" val="3360522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21D291-7723-814E-986B-D23A10359536}" type="slidenum">
              <a:rPr lang="en-US" smtClean="0"/>
              <a:t>4</a:t>
            </a:fld>
            <a:endParaRPr lang="en-US"/>
          </a:p>
        </p:txBody>
      </p:sp>
    </p:spTree>
    <p:extLst>
      <p:ext uri="{BB962C8B-B14F-4D97-AF65-F5344CB8AC3E}">
        <p14:creationId xmlns:p14="http://schemas.microsoft.com/office/powerpoint/2010/main" val="3515920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21D291-7723-814E-986B-D23A10359536}" type="slidenum">
              <a:rPr lang="en-US" smtClean="0"/>
              <a:t>12</a:t>
            </a:fld>
            <a:endParaRPr lang="en-US"/>
          </a:p>
        </p:txBody>
      </p:sp>
    </p:spTree>
    <p:extLst>
      <p:ext uri="{BB962C8B-B14F-4D97-AF65-F5344CB8AC3E}">
        <p14:creationId xmlns:p14="http://schemas.microsoft.com/office/powerpoint/2010/main" val="2311634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21D291-7723-814E-986B-D23A10359536}" type="slidenum">
              <a:rPr lang="en-US" smtClean="0"/>
              <a:t>17</a:t>
            </a:fld>
            <a:endParaRPr lang="en-US"/>
          </a:p>
        </p:txBody>
      </p:sp>
    </p:spTree>
    <p:extLst>
      <p:ext uri="{BB962C8B-B14F-4D97-AF65-F5344CB8AC3E}">
        <p14:creationId xmlns:p14="http://schemas.microsoft.com/office/powerpoint/2010/main" val="65078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1EF181FB-4063-7D43-9667-698BCF882ED9}" type="datetimeFigureOut">
              <a:rPr lang="en-US" smtClean="0"/>
              <a:t>4/27/19</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BE8CAEDE-B169-B24F-AAFE-CC58B28C2E3E}"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6258973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F181FB-4063-7D43-9667-698BCF882ED9}" type="datetimeFigureOut">
              <a:rPr lang="en-US" smtClean="0"/>
              <a:t>4/27/19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40518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F181FB-4063-7D43-9667-698BCF882ED9}" type="datetimeFigureOut">
              <a:rPr lang="en-US" smtClean="0"/>
              <a:t>4/27/19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2008072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F181FB-4063-7D43-9667-698BCF882ED9}" type="datetimeFigureOut">
              <a:rPr lang="en-US" smtClean="0"/>
              <a:t>4/27/19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099812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F181FB-4063-7D43-9667-698BCF882ED9}" type="datetimeFigureOut">
              <a:rPr lang="en-US" smtClean="0"/>
              <a:t>4/27/19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8CAEDE-B169-B24F-AAFE-CC58B28C2E3E}"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74535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F181FB-4063-7D43-9667-698BCF882ED9}" type="datetimeFigureOut">
              <a:rPr lang="en-US" smtClean="0"/>
              <a:t>4/27/19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956055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EF181FB-4063-7D43-9667-698BCF882ED9}" type="datetimeFigureOut">
              <a:rPr lang="en-US" smtClean="0"/>
              <a:t>4/27/19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3318502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F181FB-4063-7D43-9667-698BCF882ED9}" type="datetimeFigureOut">
              <a:rPr lang="en-US" smtClean="0"/>
              <a:t>4/27/19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107545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181FB-4063-7D43-9667-698BCF882ED9}" type="datetimeFigureOut">
              <a:rPr lang="en-US" smtClean="0"/>
              <a:t>4/27/19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657193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F181FB-4063-7D43-9667-698BCF882ED9}" type="datetimeFigureOut">
              <a:rPr lang="en-US" smtClean="0"/>
              <a:t>4/27/19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3553604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F181FB-4063-7D43-9667-698BCF882ED9}" type="datetimeFigureOut">
              <a:rPr lang="en-US" smtClean="0"/>
              <a:t>4/27/19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8CAEDE-B169-B24F-AAFE-CC58B28C2E3E}" type="slidenum">
              <a:rPr lang="en-US" smtClean="0"/>
              <a:t>‹#›</a:t>
            </a:fld>
            <a:endParaRPr lang="en-US"/>
          </a:p>
        </p:txBody>
      </p:sp>
    </p:spTree>
    <p:extLst>
      <p:ext uri="{BB962C8B-B14F-4D97-AF65-F5344CB8AC3E}">
        <p14:creationId xmlns:p14="http://schemas.microsoft.com/office/powerpoint/2010/main" val="1166572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0000"/>
            <a:lum/>
          </a:blip>
          <a:srcRect/>
          <a:stretch>
            <a:fillRect l="8000" t="-25000" r="-4000" b="-25000"/>
          </a:stretch>
        </a:blipFill>
        <a:effectLst/>
      </p:bgPr>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1EF181FB-4063-7D43-9667-698BCF882ED9}" type="datetimeFigureOut">
              <a:rPr lang="en-US" smtClean="0"/>
              <a:t>4/27/19</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BE8CAEDE-B169-B24F-AAFE-CC58B28C2E3E}" type="slidenum">
              <a:rPr lang="en-US" smtClean="0"/>
              <a:t>‹#›</a:t>
            </a:fld>
            <a:endParaRPr lang="en-US"/>
          </a:p>
        </p:txBody>
      </p:sp>
    </p:spTree>
    <p:extLst>
      <p:ext uri="{BB962C8B-B14F-4D97-AF65-F5344CB8AC3E}">
        <p14:creationId xmlns:p14="http://schemas.microsoft.com/office/powerpoint/2010/main" val="5432032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C7854-E7F6-4241-8716-3C617E8FD65A}"/>
              </a:ext>
            </a:extLst>
          </p:cNvPr>
          <p:cNvSpPr>
            <a:spLocks noGrp="1"/>
          </p:cNvSpPr>
          <p:nvPr>
            <p:ph type="ctrTitle"/>
          </p:nvPr>
        </p:nvSpPr>
        <p:spPr/>
        <p:txBody>
          <a:bodyPr/>
          <a:lstStyle/>
          <a:p>
            <a:r>
              <a:rPr lang="en-US" dirty="0">
                <a:solidFill>
                  <a:schemeClr val="bg1"/>
                </a:solidFill>
              </a:rPr>
              <a:t>Healthcare and Income Disparity in the DMV</a:t>
            </a:r>
          </a:p>
        </p:txBody>
      </p:sp>
      <p:sp>
        <p:nvSpPr>
          <p:cNvPr id="3" name="Subtitle 2">
            <a:extLst>
              <a:ext uri="{FF2B5EF4-FFF2-40B4-BE49-F238E27FC236}">
                <a16:creationId xmlns:a16="http://schemas.microsoft.com/office/drawing/2014/main" id="{0E6E2793-C3A0-D846-8C6E-0903D6ADE409}"/>
              </a:ext>
            </a:extLst>
          </p:cNvPr>
          <p:cNvSpPr>
            <a:spLocks noGrp="1"/>
          </p:cNvSpPr>
          <p:nvPr>
            <p:ph type="subTitle" idx="1"/>
          </p:nvPr>
        </p:nvSpPr>
        <p:spPr/>
        <p:txBody>
          <a:bodyPr>
            <a:normAutofit fontScale="92500" lnSpcReduction="20000"/>
          </a:bodyPr>
          <a:lstStyle/>
          <a:p>
            <a:r>
              <a:rPr lang="en-US" dirty="0" err="1">
                <a:solidFill>
                  <a:schemeClr val="bg1">
                    <a:lumMod val="75000"/>
                    <a:lumOff val="25000"/>
                  </a:schemeClr>
                </a:solidFill>
              </a:rPr>
              <a:t>Ms</a:t>
            </a:r>
            <a:r>
              <a:rPr lang="en-US" dirty="0">
                <a:solidFill>
                  <a:schemeClr val="bg1">
                    <a:lumMod val="75000"/>
                    <a:lumOff val="25000"/>
                  </a:schemeClr>
                </a:solidFill>
              </a:rPr>
              <a:t> Emily Reynolds</a:t>
            </a:r>
          </a:p>
          <a:p>
            <a:r>
              <a:rPr lang="en-US" dirty="0">
                <a:solidFill>
                  <a:schemeClr val="bg1">
                    <a:lumMod val="75000"/>
                    <a:lumOff val="25000"/>
                  </a:schemeClr>
                </a:solidFill>
              </a:rPr>
              <a:t>Mr. Richie </a:t>
            </a:r>
            <a:r>
              <a:rPr lang="en-US" dirty="0" err="1">
                <a:solidFill>
                  <a:schemeClr val="bg1">
                    <a:lumMod val="75000"/>
                    <a:lumOff val="25000"/>
                  </a:schemeClr>
                </a:solidFill>
              </a:rPr>
              <a:t>Pherson</a:t>
            </a:r>
            <a:endParaRPr lang="en-US" dirty="0">
              <a:solidFill>
                <a:schemeClr val="bg1">
                  <a:lumMod val="75000"/>
                  <a:lumOff val="25000"/>
                </a:schemeClr>
              </a:solidFill>
            </a:endParaRPr>
          </a:p>
          <a:p>
            <a:r>
              <a:rPr lang="en-US" dirty="0">
                <a:solidFill>
                  <a:schemeClr val="bg1">
                    <a:lumMod val="75000"/>
                    <a:lumOff val="25000"/>
                  </a:schemeClr>
                </a:solidFill>
              </a:rPr>
              <a:t>Mr. Mike Marshall</a:t>
            </a:r>
          </a:p>
          <a:p>
            <a:r>
              <a:rPr lang="en-US" dirty="0">
                <a:solidFill>
                  <a:schemeClr val="bg1">
                    <a:lumMod val="75000"/>
                    <a:lumOff val="25000"/>
                  </a:schemeClr>
                </a:solidFill>
              </a:rPr>
              <a:t>Mr. Vibhanshu Shekhar</a:t>
            </a:r>
          </a:p>
        </p:txBody>
      </p:sp>
    </p:spTree>
    <p:extLst>
      <p:ext uri="{BB962C8B-B14F-4D97-AF65-F5344CB8AC3E}">
        <p14:creationId xmlns:p14="http://schemas.microsoft.com/office/powerpoint/2010/main" val="3115667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43CF3-F899-624A-85D7-EDD377ACC63D}"/>
              </a:ext>
            </a:extLst>
          </p:cNvPr>
          <p:cNvSpPr>
            <a:spLocks noGrp="1"/>
          </p:cNvSpPr>
          <p:nvPr>
            <p:ph type="title"/>
          </p:nvPr>
        </p:nvSpPr>
        <p:spPr>
          <a:xfrm>
            <a:off x="281902" y="281455"/>
            <a:ext cx="9692640" cy="791912"/>
          </a:xfrm>
        </p:spPr>
        <p:txBody>
          <a:bodyPr>
            <a:normAutofit fontScale="90000"/>
          </a:bodyPr>
          <a:lstStyle/>
          <a:p>
            <a:r>
              <a:rPr lang="en-US" dirty="0"/>
              <a:t>Income, Population &amp; Hospital Facilities</a:t>
            </a:r>
          </a:p>
        </p:txBody>
      </p:sp>
      <p:pic>
        <p:nvPicPr>
          <p:cNvPr id="13" name="Picture 12">
            <a:extLst>
              <a:ext uri="{FF2B5EF4-FFF2-40B4-BE49-F238E27FC236}">
                <a16:creationId xmlns:a16="http://schemas.microsoft.com/office/drawing/2014/main" id="{3C905250-09BC-EC48-9F8B-0FAF1F03EEDC}"/>
              </a:ext>
            </a:extLst>
          </p:cNvPr>
          <p:cNvPicPr>
            <a:picLocks noChangeAspect="1"/>
          </p:cNvPicPr>
          <p:nvPr/>
        </p:nvPicPr>
        <p:blipFill>
          <a:blip r:embed="rId2"/>
          <a:stretch>
            <a:fillRect/>
          </a:stretch>
        </p:blipFill>
        <p:spPr>
          <a:xfrm>
            <a:off x="0" y="1964299"/>
            <a:ext cx="5826290" cy="4099522"/>
          </a:xfrm>
          <a:prstGeom prst="rect">
            <a:avLst/>
          </a:prstGeom>
        </p:spPr>
      </p:pic>
      <p:sp>
        <p:nvSpPr>
          <p:cNvPr id="14" name="TextBox 13">
            <a:extLst>
              <a:ext uri="{FF2B5EF4-FFF2-40B4-BE49-F238E27FC236}">
                <a16:creationId xmlns:a16="http://schemas.microsoft.com/office/drawing/2014/main" id="{2E2A8FB0-CEF5-4446-8492-91334A5A3C45}"/>
              </a:ext>
            </a:extLst>
          </p:cNvPr>
          <p:cNvSpPr txBox="1"/>
          <p:nvPr/>
        </p:nvSpPr>
        <p:spPr>
          <a:xfrm>
            <a:off x="281902" y="1594967"/>
            <a:ext cx="5091659" cy="369332"/>
          </a:xfrm>
          <a:prstGeom prst="rect">
            <a:avLst/>
          </a:prstGeom>
          <a:noFill/>
        </p:spPr>
        <p:txBody>
          <a:bodyPr wrap="square" rtlCol="0">
            <a:spAutoFit/>
          </a:bodyPr>
          <a:lstStyle/>
          <a:p>
            <a:r>
              <a:rPr lang="en-US" dirty="0"/>
              <a:t>Population by ZCTA Per-Capita Income</a:t>
            </a:r>
          </a:p>
        </p:txBody>
      </p:sp>
      <p:sp>
        <p:nvSpPr>
          <p:cNvPr id="15" name="TextBox 14">
            <a:extLst>
              <a:ext uri="{FF2B5EF4-FFF2-40B4-BE49-F238E27FC236}">
                <a16:creationId xmlns:a16="http://schemas.microsoft.com/office/drawing/2014/main" id="{0E1853FA-D27F-B247-A542-CBDE982AF169}"/>
              </a:ext>
            </a:extLst>
          </p:cNvPr>
          <p:cNvSpPr txBox="1"/>
          <p:nvPr/>
        </p:nvSpPr>
        <p:spPr>
          <a:xfrm>
            <a:off x="6096000" y="1635741"/>
            <a:ext cx="5416446" cy="369332"/>
          </a:xfrm>
          <a:prstGeom prst="rect">
            <a:avLst/>
          </a:prstGeom>
          <a:noFill/>
        </p:spPr>
        <p:txBody>
          <a:bodyPr wrap="square" rtlCol="0">
            <a:spAutoFit/>
          </a:bodyPr>
          <a:lstStyle/>
          <a:p>
            <a:r>
              <a:rPr lang="en-US" dirty="0"/>
              <a:t>Hospital Facilities by ZCTA Per-Capita Income</a:t>
            </a:r>
          </a:p>
        </p:txBody>
      </p:sp>
      <p:pic>
        <p:nvPicPr>
          <p:cNvPr id="6" name="Picture 5">
            <a:extLst>
              <a:ext uri="{FF2B5EF4-FFF2-40B4-BE49-F238E27FC236}">
                <a16:creationId xmlns:a16="http://schemas.microsoft.com/office/drawing/2014/main" id="{28BCA6F7-6B2B-0B49-A43B-D78370172178}"/>
              </a:ext>
            </a:extLst>
          </p:cNvPr>
          <p:cNvPicPr>
            <a:picLocks noChangeAspect="1"/>
          </p:cNvPicPr>
          <p:nvPr/>
        </p:nvPicPr>
        <p:blipFill>
          <a:blip r:embed="rId3"/>
          <a:stretch>
            <a:fillRect/>
          </a:stretch>
        </p:blipFill>
        <p:spPr>
          <a:xfrm>
            <a:off x="5826290" y="1964299"/>
            <a:ext cx="5981700" cy="4241800"/>
          </a:xfrm>
          <a:prstGeom prst="rect">
            <a:avLst/>
          </a:prstGeom>
        </p:spPr>
      </p:pic>
    </p:spTree>
    <p:extLst>
      <p:ext uri="{BB962C8B-B14F-4D97-AF65-F5344CB8AC3E}">
        <p14:creationId xmlns:p14="http://schemas.microsoft.com/office/powerpoint/2010/main" val="399257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9EA1F-195A-43F0-839D-0E8814D5461D}"/>
              </a:ext>
            </a:extLst>
          </p:cNvPr>
          <p:cNvSpPr>
            <a:spLocks noGrp="1"/>
          </p:cNvSpPr>
          <p:nvPr>
            <p:ph type="title"/>
          </p:nvPr>
        </p:nvSpPr>
        <p:spPr/>
        <p:txBody>
          <a:bodyPr/>
          <a:lstStyle/>
          <a:p>
            <a:r>
              <a:rPr lang="en-US" u="sng" dirty="0"/>
              <a:t>Question #3:</a:t>
            </a:r>
            <a:r>
              <a:rPr lang="en-US" dirty="0"/>
              <a:t> Is the unemployment rate higher in lower income areas?</a:t>
            </a:r>
          </a:p>
        </p:txBody>
      </p:sp>
      <p:sp>
        <p:nvSpPr>
          <p:cNvPr id="3" name="Content Placeholder 2">
            <a:extLst>
              <a:ext uri="{FF2B5EF4-FFF2-40B4-BE49-F238E27FC236}">
                <a16:creationId xmlns:a16="http://schemas.microsoft.com/office/drawing/2014/main" id="{467B37A6-A5FA-44B9-BC83-521F8CA5F6CB}"/>
              </a:ext>
            </a:extLst>
          </p:cNvPr>
          <p:cNvSpPr>
            <a:spLocks noGrp="1"/>
          </p:cNvSpPr>
          <p:nvPr>
            <p:ph idx="1"/>
          </p:nvPr>
        </p:nvSpPr>
        <p:spPr/>
        <p:txBody>
          <a:bodyPr/>
          <a:lstStyle/>
          <a:p>
            <a:r>
              <a:rPr lang="en-US" dirty="0"/>
              <a:t>Unemployment is higher within lower income per capita areas.</a:t>
            </a:r>
          </a:p>
        </p:txBody>
      </p:sp>
      <p:pic>
        <p:nvPicPr>
          <p:cNvPr id="6" name="Picture 5">
            <a:extLst>
              <a:ext uri="{FF2B5EF4-FFF2-40B4-BE49-F238E27FC236}">
                <a16:creationId xmlns:a16="http://schemas.microsoft.com/office/drawing/2014/main" id="{62855A56-461C-A84A-96FC-26160E1A4FFD}"/>
              </a:ext>
            </a:extLst>
          </p:cNvPr>
          <p:cNvPicPr>
            <a:picLocks noChangeAspect="1"/>
          </p:cNvPicPr>
          <p:nvPr/>
        </p:nvPicPr>
        <p:blipFill>
          <a:blip r:embed="rId2"/>
          <a:stretch>
            <a:fillRect/>
          </a:stretch>
        </p:blipFill>
        <p:spPr>
          <a:xfrm>
            <a:off x="2188114" y="2280598"/>
            <a:ext cx="6317463" cy="4211642"/>
          </a:xfrm>
          <a:prstGeom prst="rect">
            <a:avLst/>
          </a:prstGeom>
        </p:spPr>
      </p:pic>
    </p:spTree>
    <p:extLst>
      <p:ext uri="{BB962C8B-B14F-4D97-AF65-F5344CB8AC3E}">
        <p14:creationId xmlns:p14="http://schemas.microsoft.com/office/powerpoint/2010/main" val="3709430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87699-B2F0-4674-A750-27EA37A634F3}"/>
              </a:ext>
            </a:extLst>
          </p:cNvPr>
          <p:cNvSpPr>
            <a:spLocks noGrp="1"/>
          </p:cNvSpPr>
          <p:nvPr>
            <p:ph type="title"/>
          </p:nvPr>
        </p:nvSpPr>
        <p:spPr/>
        <p:txBody>
          <a:bodyPr>
            <a:normAutofit/>
          </a:bodyPr>
          <a:lstStyle/>
          <a:p>
            <a:r>
              <a:rPr lang="en-US" sz="3600" u="sng" dirty="0"/>
              <a:t>Question 4</a:t>
            </a:r>
            <a:r>
              <a:rPr lang="en-US" sz="3600" dirty="0"/>
              <a:t>: Do areas with higher per capita income have higher individual coverage rates?</a:t>
            </a:r>
          </a:p>
        </p:txBody>
      </p:sp>
      <p:sp>
        <p:nvSpPr>
          <p:cNvPr id="3" name="Content Placeholder 2">
            <a:extLst>
              <a:ext uri="{FF2B5EF4-FFF2-40B4-BE49-F238E27FC236}">
                <a16:creationId xmlns:a16="http://schemas.microsoft.com/office/drawing/2014/main" id="{ED559CDC-0BAE-47E0-875A-C904986DB4BB}"/>
              </a:ext>
            </a:extLst>
          </p:cNvPr>
          <p:cNvSpPr>
            <a:spLocks noGrp="1"/>
          </p:cNvSpPr>
          <p:nvPr>
            <p:ph idx="1"/>
          </p:nvPr>
        </p:nvSpPr>
        <p:spPr/>
        <p:txBody>
          <a:bodyPr/>
          <a:lstStyle/>
          <a:p>
            <a:r>
              <a:rPr lang="en-US" dirty="0"/>
              <a:t>Individuals located in lower income areas are less likely to have healthcare coverage compared to those in higher income areas</a:t>
            </a:r>
          </a:p>
        </p:txBody>
      </p:sp>
      <p:pic>
        <p:nvPicPr>
          <p:cNvPr id="6" name="Picture 5">
            <a:extLst>
              <a:ext uri="{FF2B5EF4-FFF2-40B4-BE49-F238E27FC236}">
                <a16:creationId xmlns:a16="http://schemas.microsoft.com/office/drawing/2014/main" id="{22C13A73-784D-DC4E-97FF-547170558570}"/>
              </a:ext>
            </a:extLst>
          </p:cNvPr>
          <p:cNvPicPr>
            <a:picLocks noChangeAspect="1"/>
          </p:cNvPicPr>
          <p:nvPr/>
        </p:nvPicPr>
        <p:blipFill>
          <a:blip r:embed="rId3"/>
          <a:stretch>
            <a:fillRect/>
          </a:stretch>
        </p:blipFill>
        <p:spPr>
          <a:xfrm>
            <a:off x="2334768" y="2421744"/>
            <a:ext cx="6375816" cy="4250544"/>
          </a:xfrm>
          <a:prstGeom prst="rect">
            <a:avLst/>
          </a:prstGeom>
        </p:spPr>
      </p:pic>
    </p:spTree>
    <p:extLst>
      <p:ext uri="{BB962C8B-B14F-4D97-AF65-F5344CB8AC3E}">
        <p14:creationId xmlns:p14="http://schemas.microsoft.com/office/powerpoint/2010/main" val="1044929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DD1E41BB-450F-CD48-968F-82EF9CC8ABC5}"/>
              </a:ext>
            </a:extLst>
          </p:cNvPr>
          <p:cNvSpPr/>
          <p:nvPr/>
        </p:nvSpPr>
        <p:spPr>
          <a:xfrm>
            <a:off x="6487886" y="0"/>
            <a:ext cx="4680857" cy="4055141"/>
          </a:xfrm>
          <a:prstGeom prst="roundRect">
            <a:avLst/>
          </a:prstGeom>
          <a:solidFill>
            <a:schemeClr val="bg1">
              <a:alpha val="75000"/>
            </a:schemeClr>
          </a:solidFill>
          <a:ln w="139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D6B4D4-5302-C142-BCF0-CB255EB670E5}"/>
              </a:ext>
            </a:extLst>
          </p:cNvPr>
          <p:cNvSpPr>
            <a:spLocks noGrp="1"/>
          </p:cNvSpPr>
          <p:nvPr>
            <p:ph type="title"/>
          </p:nvPr>
        </p:nvSpPr>
        <p:spPr>
          <a:xfrm>
            <a:off x="6868193" y="149902"/>
            <a:ext cx="9692640" cy="612030"/>
          </a:xfrm>
        </p:spPr>
        <p:txBody>
          <a:bodyPr>
            <a:normAutofit fontScale="90000"/>
          </a:bodyPr>
          <a:lstStyle/>
          <a:p>
            <a:r>
              <a:rPr lang="en-US" sz="4000" dirty="0"/>
              <a:t>Mapping the data</a:t>
            </a:r>
          </a:p>
        </p:txBody>
      </p:sp>
      <p:pic>
        <p:nvPicPr>
          <p:cNvPr id="8" name="Picture 7">
            <a:extLst>
              <a:ext uri="{FF2B5EF4-FFF2-40B4-BE49-F238E27FC236}">
                <a16:creationId xmlns:a16="http://schemas.microsoft.com/office/drawing/2014/main" id="{85290186-ABDE-3D4C-B92C-EE7D8213B27A}"/>
              </a:ext>
            </a:extLst>
          </p:cNvPr>
          <p:cNvPicPr>
            <a:picLocks noChangeAspect="1"/>
          </p:cNvPicPr>
          <p:nvPr/>
        </p:nvPicPr>
        <p:blipFill>
          <a:blip r:embed="rId2"/>
          <a:stretch>
            <a:fillRect/>
          </a:stretch>
        </p:blipFill>
        <p:spPr>
          <a:xfrm>
            <a:off x="0" y="0"/>
            <a:ext cx="6267401" cy="6858000"/>
          </a:xfrm>
          <a:prstGeom prst="rect">
            <a:avLst/>
          </a:prstGeom>
        </p:spPr>
      </p:pic>
      <p:sp>
        <p:nvSpPr>
          <p:cNvPr id="6" name="TextBox 5">
            <a:extLst>
              <a:ext uri="{FF2B5EF4-FFF2-40B4-BE49-F238E27FC236}">
                <a16:creationId xmlns:a16="http://schemas.microsoft.com/office/drawing/2014/main" id="{2A5BB751-BFF2-FD47-A9F8-4743263E463C}"/>
              </a:ext>
            </a:extLst>
          </p:cNvPr>
          <p:cNvSpPr txBox="1"/>
          <p:nvPr/>
        </p:nvSpPr>
        <p:spPr>
          <a:xfrm>
            <a:off x="6607628" y="761932"/>
            <a:ext cx="4561115" cy="3293209"/>
          </a:xfrm>
          <a:prstGeom prst="rect">
            <a:avLst/>
          </a:prstGeom>
          <a:noFill/>
        </p:spPr>
        <p:txBody>
          <a:bodyPr wrap="square" rtlCol="0">
            <a:spAutoFit/>
          </a:bodyPr>
          <a:lstStyle/>
          <a:p>
            <a:r>
              <a:rPr lang="en-US" sz="1600" dirty="0"/>
              <a:t>Among datasets made available by the U.S. Census Bureau were collections of the various tabulation areas. By pairing the Census’ ‘ZIP Code Tabulation Area’ geographic boundaries data with demographic data organized by zip code, we were able to utilize the Google Maps API to render a choropleth map. Geographic coordinates of healthcare providers were retrieved through a Google Places API query. The returned coordinates are fed into the mapping API, allowing us to plot markers for the entire collection of healthcare facilities as an additional visualized layer.</a:t>
            </a:r>
          </a:p>
        </p:txBody>
      </p:sp>
    </p:spTree>
    <p:extLst>
      <p:ext uri="{BB962C8B-B14F-4D97-AF65-F5344CB8AC3E}">
        <p14:creationId xmlns:p14="http://schemas.microsoft.com/office/powerpoint/2010/main" val="1613677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45259C91-1A96-B644-ADC4-4049AA2414E9}"/>
              </a:ext>
            </a:extLst>
          </p:cNvPr>
          <p:cNvSpPr/>
          <p:nvPr/>
        </p:nvSpPr>
        <p:spPr>
          <a:xfrm>
            <a:off x="6487886" y="0"/>
            <a:ext cx="4680857" cy="4055141"/>
          </a:xfrm>
          <a:prstGeom prst="roundRect">
            <a:avLst/>
          </a:prstGeom>
          <a:solidFill>
            <a:schemeClr val="bg1">
              <a:alpha val="75000"/>
            </a:schemeClr>
          </a:solidFill>
          <a:ln w="139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D6B4D4-5302-C142-BCF0-CB255EB670E5}"/>
              </a:ext>
            </a:extLst>
          </p:cNvPr>
          <p:cNvSpPr>
            <a:spLocks noGrp="1"/>
          </p:cNvSpPr>
          <p:nvPr>
            <p:ph type="title"/>
          </p:nvPr>
        </p:nvSpPr>
        <p:spPr>
          <a:xfrm>
            <a:off x="6868193" y="149902"/>
            <a:ext cx="9692640" cy="612030"/>
          </a:xfrm>
        </p:spPr>
        <p:txBody>
          <a:bodyPr>
            <a:normAutofit fontScale="90000"/>
          </a:bodyPr>
          <a:lstStyle/>
          <a:p>
            <a:r>
              <a:rPr lang="en-US" sz="4000" dirty="0"/>
              <a:t>Mapping the data</a:t>
            </a:r>
          </a:p>
        </p:txBody>
      </p:sp>
      <p:pic>
        <p:nvPicPr>
          <p:cNvPr id="4" name="Picture 3">
            <a:extLst>
              <a:ext uri="{FF2B5EF4-FFF2-40B4-BE49-F238E27FC236}">
                <a16:creationId xmlns:a16="http://schemas.microsoft.com/office/drawing/2014/main" id="{2ABB3DA7-9286-4340-B1BD-CC5A408ABC46}"/>
              </a:ext>
            </a:extLst>
          </p:cNvPr>
          <p:cNvPicPr>
            <a:picLocks noChangeAspect="1"/>
          </p:cNvPicPr>
          <p:nvPr/>
        </p:nvPicPr>
        <p:blipFill>
          <a:blip r:embed="rId2"/>
          <a:stretch>
            <a:fillRect/>
          </a:stretch>
        </p:blipFill>
        <p:spPr>
          <a:xfrm>
            <a:off x="0" y="0"/>
            <a:ext cx="6267401" cy="6858000"/>
          </a:xfrm>
          <a:prstGeom prst="rect">
            <a:avLst/>
          </a:prstGeom>
        </p:spPr>
      </p:pic>
      <p:sp>
        <p:nvSpPr>
          <p:cNvPr id="9" name="TextBox 8">
            <a:extLst>
              <a:ext uri="{FF2B5EF4-FFF2-40B4-BE49-F238E27FC236}">
                <a16:creationId xmlns:a16="http://schemas.microsoft.com/office/drawing/2014/main" id="{6FDA46E7-4583-2B4E-9E80-4BDDFF9037B1}"/>
              </a:ext>
            </a:extLst>
          </p:cNvPr>
          <p:cNvSpPr txBox="1"/>
          <p:nvPr/>
        </p:nvSpPr>
        <p:spPr>
          <a:xfrm>
            <a:off x="6607628" y="761932"/>
            <a:ext cx="4561115" cy="3293209"/>
          </a:xfrm>
          <a:prstGeom prst="rect">
            <a:avLst/>
          </a:prstGeom>
          <a:noFill/>
        </p:spPr>
        <p:txBody>
          <a:bodyPr wrap="square" rtlCol="0">
            <a:spAutoFit/>
          </a:bodyPr>
          <a:lstStyle/>
          <a:p>
            <a:r>
              <a:rPr lang="en-US" sz="1600" dirty="0"/>
              <a:t>Among datasets made available by the U.S. Census Bureau were collections of the various tabulation areas. By pairing the Census’ ‘ZIP Code Tabulation Area’ geographic boundaries data with demographic data organized by zip code, we were able to utilize the Google Maps API to render a choropleth map. Geographic coordinates of healthcare providers were retrieved through a Google Places API query. The returned coordinates are fed into the mapping API, allowing us to plot markers for the entire collection of healthcare facilities as an additional visualized layer.</a:t>
            </a:r>
          </a:p>
        </p:txBody>
      </p:sp>
    </p:spTree>
    <p:extLst>
      <p:ext uri="{BB962C8B-B14F-4D97-AF65-F5344CB8AC3E}">
        <p14:creationId xmlns:p14="http://schemas.microsoft.com/office/powerpoint/2010/main" val="683328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8000" t="-25000" r="-4000" b="-25000"/>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02A783F8-E883-4042-A96B-0176D2DB4B10}"/>
              </a:ext>
            </a:extLst>
          </p:cNvPr>
          <p:cNvSpPr/>
          <p:nvPr/>
        </p:nvSpPr>
        <p:spPr>
          <a:xfrm>
            <a:off x="6487886" y="304800"/>
            <a:ext cx="4680857" cy="3750341"/>
          </a:xfrm>
          <a:prstGeom prst="roundRect">
            <a:avLst/>
          </a:prstGeom>
          <a:solidFill>
            <a:schemeClr val="bg1">
              <a:alpha val="75000"/>
            </a:schemeClr>
          </a:solidFill>
          <a:ln w="139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190C7CC-0FD0-904D-9D82-AADDC2EF9570}"/>
              </a:ext>
            </a:extLst>
          </p:cNvPr>
          <p:cNvPicPr>
            <a:picLocks noChangeAspect="1"/>
          </p:cNvPicPr>
          <p:nvPr/>
        </p:nvPicPr>
        <p:blipFill>
          <a:blip r:embed="rId3"/>
          <a:stretch>
            <a:fillRect/>
          </a:stretch>
        </p:blipFill>
        <p:spPr>
          <a:xfrm>
            <a:off x="0" y="0"/>
            <a:ext cx="6267401" cy="6858000"/>
          </a:xfrm>
          <a:prstGeom prst="rect">
            <a:avLst/>
          </a:prstGeom>
        </p:spPr>
      </p:pic>
      <p:sp>
        <p:nvSpPr>
          <p:cNvPr id="7" name="Title 1">
            <a:extLst>
              <a:ext uri="{FF2B5EF4-FFF2-40B4-BE49-F238E27FC236}">
                <a16:creationId xmlns:a16="http://schemas.microsoft.com/office/drawing/2014/main" id="{06FF7A78-B51F-714B-868E-831131B3AB38}"/>
              </a:ext>
            </a:extLst>
          </p:cNvPr>
          <p:cNvSpPr>
            <a:spLocks noGrp="1"/>
          </p:cNvSpPr>
          <p:nvPr>
            <p:ph type="title"/>
          </p:nvPr>
        </p:nvSpPr>
        <p:spPr>
          <a:xfrm>
            <a:off x="6868193" y="149902"/>
            <a:ext cx="9692640" cy="612030"/>
          </a:xfrm>
        </p:spPr>
        <p:txBody>
          <a:bodyPr>
            <a:normAutofit fontScale="90000"/>
          </a:bodyPr>
          <a:lstStyle/>
          <a:p>
            <a:r>
              <a:rPr lang="en-US" sz="4000" dirty="0"/>
              <a:t>Mapping the data</a:t>
            </a:r>
          </a:p>
        </p:txBody>
      </p:sp>
      <p:sp>
        <p:nvSpPr>
          <p:cNvPr id="5" name="TextBox 4">
            <a:extLst>
              <a:ext uri="{FF2B5EF4-FFF2-40B4-BE49-F238E27FC236}">
                <a16:creationId xmlns:a16="http://schemas.microsoft.com/office/drawing/2014/main" id="{F9FE6BBA-273F-FF4A-8E88-5625B7931F99}"/>
              </a:ext>
            </a:extLst>
          </p:cNvPr>
          <p:cNvSpPr txBox="1"/>
          <p:nvPr/>
        </p:nvSpPr>
        <p:spPr>
          <a:xfrm>
            <a:off x="6607628" y="761932"/>
            <a:ext cx="4561115" cy="3293209"/>
          </a:xfrm>
          <a:prstGeom prst="rect">
            <a:avLst/>
          </a:prstGeom>
          <a:noFill/>
        </p:spPr>
        <p:txBody>
          <a:bodyPr wrap="square" rtlCol="0">
            <a:spAutoFit/>
          </a:bodyPr>
          <a:lstStyle/>
          <a:p>
            <a:r>
              <a:rPr lang="en-US" sz="1600" dirty="0"/>
              <a:t>Among datasets made available by the U.S. Census Bureau were collections of the various tabulation areas. By pairing the Census’ ‘ZIP Code Tabulation Area’ geographic boundaries data with demographic data organized by zip code, we were able to utilize the Google Maps API to render a choropleth map. Geographic coordinates of healthcare providers were retrieved through a Google Places API query. The returned coordinates are fed into the mapping API, allowing us to plot markers for the entire collection of healthcare facilities as an additional visualized layer.</a:t>
            </a:r>
          </a:p>
        </p:txBody>
      </p:sp>
    </p:spTree>
    <p:extLst>
      <p:ext uri="{BB962C8B-B14F-4D97-AF65-F5344CB8AC3E}">
        <p14:creationId xmlns:p14="http://schemas.microsoft.com/office/powerpoint/2010/main" val="2002058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4DE66-6561-EA48-BA67-4B95834223C8}"/>
              </a:ext>
            </a:extLst>
          </p:cNvPr>
          <p:cNvSpPr>
            <a:spLocks noGrp="1"/>
          </p:cNvSpPr>
          <p:nvPr>
            <p:ph type="title"/>
          </p:nvPr>
        </p:nvSpPr>
        <p:spPr/>
        <p:txBody>
          <a:bodyPr/>
          <a:lstStyle/>
          <a:p>
            <a:r>
              <a:rPr lang="en-US" dirty="0"/>
              <a:t>Unexpected Insights</a:t>
            </a:r>
          </a:p>
        </p:txBody>
      </p:sp>
      <p:sp>
        <p:nvSpPr>
          <p:cNvPr id="3" name="Content Placeholder 2">
            <a:extLst>
              <a:ext uri="{FF2B5EF4-FFF2-40B4-BE49-F238E27FC236}">
                <a16:creationId xmlns:a16="http://schemas.microsoft.com/office/drawing/2014/main" id="{BBFD24FE-1BB6-6449-AB29-64AFF05F0D8D}"/>
              </a:ext>
            </a:extLst>
          </p:cNvPr>
          <p:cNvSpPr>
            <a:spLocks noGrp="1"/>
          </p:cNvSpPr>
          <p:nvPr>
            <p:ph idx="1"/>
          </p:nvPr>
        </p:nvSpPr>
        <p:spPr/>
        <p:txBody>
          <a:bodyPr/>
          <a:lstStyle/>
          <a:p>
            <a:r>
              <a:rPr lang="en-US" dirty="0">
                <a:solidFill>
                  <a:schemeClr val="tx1"/>
                </a:solidFill>
              </a:rPr>
              <a:t>Mapping the data provides an interesting perspective on the differences in city and urban planning between local municipalities. (e.g. Some jurisdictions show tightly clustered groups or corridors of providers along major thoroughfares, still others show a more scattered collection.</a:t>
            </a:r>
          </a:p>
          <a:p>
            <a:r>
              <a:rPr lang="en-US" dirty="0">
                <a:solidFill>
                  <a:schemeClr val="tx1"/>
                </a:solidFill>
              </a:rPr>
              <a:t>Running what turned out to be</a:t>
            </a:r>
            <a:r>
              <a:rPr lang="en-US" dirty="0">
                <a:solidFill>
                  <a:srgbClr val="FF0000"/>
                </a:solidFill>
              </a:rPr>
              <a:t> </a:t>
            </a:r>
            <a:r>
              <a:rPr lang="en-US" dirty="0">
                <a:solidFill>
                  <a:schemeClr val="tx1"/>
                </a:solidFill>
              </a:rPr>
              <a:t>over ten thousand Google Places API calls turns out to be fairly costly. Luckily the API key being used did not ultimately reach the end of its promotional quota. The returned results were exported to CSV and called locally, and the API call program was retired afterwards. No credit cards were harmed in the making of this dataset.</a:t>
            </a:r>
          </a:p>
          <a:p>
            <a:endParaRPr lang="en-US" dirty="0"/>
          </a:p>
        </p:txBody>
      </p:sp>
      <p:pic>
        <p:nvPicPr>
          <p:cNvPr id="4" name="Picture 3">
            <a:extLst>
              <a:ext uri="{FF2B5EF4-FFF2-40B4-BE49-F238E27FC236}">
                <a16:creationId xmlns:a16="http://schemas.microsoft.com/office/drawing/2014/main" id="{B4619799-E1FF-394A-A4A7-3AD68402ACFB}"/>
              </a:ext>
            </a:extLst>
          </p:cNvPr>
          <p:cNvPicPr>
            <a:picLocks noChangeAspect="1"/>
          </p:cNvPicPr>
          <p:nvPr/>
        </p:nvPicPr>
        <p:blipFill>
          <a:blip r:embed="rId2"/>
          <a:stretch>
            <a:fillRect/>
          </a:stretch>
        </p:blipFill>
        <p:spPr>
          <a:xfrm>
            <a:off x="1261871" y="4759377"/>
            <a:ext cx="8367101" cy="1026825"/>
          </a:xfrm>
          <a:prstGeom prst="rect">
            <a:avLst/>
          </a:prstGeom>
        </p:spPr>
      </p:pic>
    </p:spTree>
    <p:extLst>
      <p:ext uri="{BB962C8B-B14F-4D97-AF65-F5344CB8AC3E}">
        <p14:creationId xmlns:p14="http://schemas.microsoft.com/office/powerpoint/2010/main" val="196923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39E4F-6AE4-4794-B3B4-0075C47E36DC}"/>
              </a:ext>
            </a:extLst>
          </p:cNvPr>
          <p:cNvSpPr>
            <a:spLocks noGrp="1"/>
          </p:cNvSpPr>
          <p:nvPr>
            <p:ph type="title"/>
          </p:nvPr>
        </p:nvSpPr>
        <p:spPr/>
        <p:txBody>
          <a:bodyPr/>
          <a:lstStyle/>
          <a:p>
            <a:r>
              <a:rPr lang="en-US" dirty="0"/>
              <a:t>Post Mortem</a:t>
            </a:r>
          </a:p>
        </p:txBody>
      </p:sp>
      <p:sp>
        <p:nvSpPr>
          <p:cNvPr id="3" name="Content Placeholder 2">
            <a:extLst>
              <a:ext uri="{FF2B5EF4-FFF2-40B4-BE49-F238E27FC236}">
                <a16:creationId xmlns:a16="http://schemas.microsoft.com/office/drawing/2014/main" id="{47D64A1A-01EA-4B8B-9E25-F72036AADC65}"/>
              </a:ext>
            </a:extLst>
          </p:cNvPr>
          <p:cNvSpPr>
            <a:spLocks noGrp="1"/>
          </p:cNvSpPr>
          <p:nvPr>
            <p:ph idx="1"/>
          </p:nvPr>
        </p:nvSpPr>
        <p:spPr/>
        <p:txBody>
          <a:bodyPr>
            <a:normAutofit fontScale="92500" lnSpcReduction="20000"/>
          </a:bodyPr>
          <a:lstStyle/>
          <a:p>
            <a:r>
              <a:rPr lang="en-US" sz="2400" dirty="0"/>
              <a:t>Further statistical analysis would be required to determine whether there are more robust trends.</a:t>
            </a:r>
          </a:p>
          <a:p>
            <a:r>
              <a:rPr lang="en-US" sz="2400" dirty="0"/>
              <a:t>With more time and resources, additional focus would have been spent on the validation of the data harvested from the Google Places API.</a:t>
            </a:r>
          </a:p>
          <a:p>
            <a:r>
              <a:rPr lang="en-US" sz="2400" dirty="0"/>
              <a:t>Additional research could be performed on other metropolitan areas, allowing comparison of the D.C. metro against cities of similar populations.</a:t>
            </a:r>
          </a:p>
          <a:p>
            <a:r>
              <a:rPr lang="en-US" sz="2400" dirty="0"/>
              <a:t>We would also get time-series data to find out whether there has been any trends over time. </a:t>
            </a:r>
          </a:p>
          <a:p>
            <a:r>
              <a:rPr lang="en-US" sz="2400" dirty="0"/>
              <a:t>New questions raised; do the economic conditions of an area have a measurable impact on the quality of healthcare facilities.</a:t>
            </a:r>
          </a:p>
        </p:txBody>
      </p:sp>
    </p:spTree>
    <p:extLst>
      <p:ext uri="{BB962C8B-B14F-4D97-AF65-F5344CB8AC3E}">
        <p14:creationId xmlns:p14="http://schemas.microsoft.com/office/powerpoint/2010/main" val="3128893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998BA-4D88-422D-B8EE-5118A4EE704E}"/>
              </a:ext>
            </a:extLst>
          </p:cNvPr>
          <p:cNvSpPr>
            <a:spLocks noGrp="1"/>
          </p:cNvSpPr>
          <p:nvPr>
            <p:ph type="title"/>
          </p:nvPr>
        </p:nvSpPr>
        <p:spPr/>
        <p:txBody>
          <a:bodyPr/>
          <a:lstStyle/>
          <a:p>
            <a:r>
              <a:rPr lang="en-US" dirty="0"/>
              <a:t>Questions</a:t>
            </a:r>
          </a:p>
        </p:txBody>
      </p:sp>
      <p:sp>
        <p:nvSpPr>
          <p:cNvPr id="4" name="Text Placeholder 3">
            <a:extLst>
              <a:ext uri="{FF2B5EF4-FFF2-40B4-BE49-F238E27FC236}">
                <a16:creationId xmlns:a16="http://schemas.microsoft.com/office/drawing/2014/main" id="{8885D61E-821D-4CCC-BF80-7F0AE74CA685}"/>
              </a:ext>
            </a:extLst>
          </p:cNvPr>
          <p:cNvSpPr>
            <a:spLocks noGrp="1"/>
          </p:cNvSpPr>
          <p:nvPr>
            <p:ph type="body" idx="1"/>
          </p:nvPr>
        </p:nvSpPr>
        <p:spPr/>
        <p:txBody>
          <a:bodyPr/>
          <a:lstStyle/>
          <a:p>
            <a:r>
              <a:rPr lang="en-US" dirty="0"/>
              <a:t>Thank you</a:t>
            </a:r>
          </a:p>
        </p:txBody>
      </p:sp>
    </p:spTree>
    <p:extLst>
      <p:ext uri="{BB962C8B-B14F-4D97-AF65-F5344CB8AC3E}">
        <p14:creationId xmlns:p14="http://schemas.microsoft.com/office/powerpoint/2010/main" val="2306837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6E077-DE4C-40B6-8039-E79EA69795B0}"/>
              </a:ext>
            </a:extLst>
          </p:cNvPr>
          <p:cNvSpPr>
            <a:spLocks noGrp="1"/>
          </p:cNvSpPr>
          <p:nvPr>
            <p:ph type="title"/>
          </p:nvPr>
        </p:nvSpPr>
        <p:spPr/>
        <p:txBody>
          <a:bodyPr/>
          <a:lstStyle/>
          <a:p>
            <a:r>
              <a:rPr lang="en-US" dirty="0"/>
              <a:t>Motivation &amp; Summary Slide</a:t>
            </a:r>
          </a:p>
        </p:txBody>
      </p:sp>
      <p:sp>
        <p:nvSpPr>
          <p:cNvPr id="3" name="Content Placeholder 2">
            <a:extLst>
              <a:ext uri="{FF2B5EF4-FFF2-40B4-BE49-F238E27FC236}">
                <a16:creationId xmlns:a16="http://schemas.microsoft.com/office/drawing/2014/main" id="{02EDAC61-E38D-4AC1-88F3-81BFEE73A590}"/>
              </a:ext>
            </a:extLst>
          </p:cNvPr>
          <p:cNvSpPr>
            <a:spLocks noGrp="1"/>
          </p:cNvSpPr>
          <p:nvPr>
            <p:ph idx="1"/>
          </p:nvPr>
        </p:nvSpPr>
        <p:spPr/>
        <p:txBody>
          <a:bodyPr/>
          <a:lstStyle/>
          <a:p>
            <a:r>
              <a:rPr lang="en-US" dirty="0"/>
              <a:t>We are interested in how economic conditions in specific geographic areas affect access to healthcare in the Washington, DC area. </a:t>
            </a:r>
          </a:p>
          <a:p>
            <a:r>
              <a:rPr lang="en-US" dirty="0"/>
              <a:t>Is there a relationship between economic indicators and the availability of health care in certain areas?</a:t>
            </a:r>
          </a:p>
          <a:p>
            <a:r>
              <a:rPr lang="en-US" dirty="0"/>
              <a:t>We found that there weren’t any strong relationships between income and the availability of healthcare providers</a:t>
            </a:r>
          </a:p>
          <a:p>
            <a:pPr lvl="1"/>
            <a:r>
              <a:rPr lang="en-US" dirty="0"/>
              <a:t>However, we did find that there were more hospitals in relatively lower- and higher-income areas</a:t>
            </a:r>
          </a:p>
          <a:p>
            <a:r>
              <a:rPr lang="en-US" dirty="0"/>
              <a:t>We found that insurance coverage rates were higher in areas with higher income per capita. </a:t>
            </a:r>
          </a:p>
        </p:txBody>
      </p:sp>
    </p:spTree>
    <p:extLst>
      <p:ext uri="{BB962C8B-B14F-4D97-AF65-F5344CB8AC3E}">
        <p14:creationId xmlns:p14="http://schemas.microsoft.com/office/powerpoint/2010/main" val="2960049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D4465-4D4C-4F6B-8DC4-F06671D31F1A}"/>
              </a:ext>
            </a:extLst>
          </p:cNvPr>
          <p:cNvSpPr>
            <a:spLocks noGrp="1"/>
          </p:cNvSpPr>
          <p:nvPr>
            <p:ph type="title"/>
          </p:nvPr>
        </p:nvSpPr>
        <p:spPr/>
        <p:txBody>
          <a:bodyPr/>
          <a:lstStyle/>
          <a:p>
            <a:r>
              <a:rPr lang="en-US" dirty="0"/>
              <a:t>Questions &amp; Data</a:t>
            </a:r>
          </a:p>
        </p:txBody>
      </p:sp>
      <p:sp>
        <p:nvSpPr>
          <p:cNvPr id="3" name="Content Placeholder 2">
            <a:extLst>
              <a:ext uri="{FF2B5EF4-FFF2-40B4-BE49-F238E27FC236}">
                <a16:creationId xmlns:a16="http://schemas.microsoft.com/office/drawing/2014/main" id="{46D0AED0-1D2F-4EAB-B1A3-FC14340C8172}"/>
              </a:ext>
            </a:extLst>
          </p:cNvPr>
          <p:cNvSpPr>
            <a:spLocks noGrp="1"/>
          </p:cNvSpPr>
          <p:nvPr>
            <p:ph idx="1"/>
          </p:nvPr>
        </p:nvSpPr>
        <p:spPr>
          <a:xfrm>
            <a:off x="1261872" y="1843709"/>
            <a:ext cx="8595360" cy="4663440"/>
          </a:xfrm>
        </p:spPr>
        <p:txBody>
          <a:bodyPr>
            <a:normAutofit lnSpcReduction="10000"/>
          </a:bodyPr>
          <a:lstStyle/>
          <a:p>
            <a:r>
              <a:rPr lang="en-US" u="sng" dirty="0"/>
              <a:t>Question #1:</a:t>
            </a:r>
            <a:r>
              <a:rPr lang="en-US" dirty="0"/>
              <a:t> What is the likelihood that more doctors would be located in higher populated areas?</a:t>
            </a:r>
          </a:p>
          <a:p>
            <a:pPr lvl="1"/>
            <a:r>
              <a:rPr lang="en-US" dirty="0"/>
              <a:t>Number of doctors by zip code: Google Places API</a:t>
            </a:r>
          </a:p>
          <a:p>
            <a:pPr lvl="1"/>
            <a:r>
              <a:rPr lang="en-US" dirty="0"/>
              <a:t>Population by zip code: US Census Bureau, American Fact Finder</a:t>
            </a:r>
          </a:p>
          <a:p>
            <a:r>
              <a:rPr lang="en-US" u="sng" dirty="0"/>
              <a:t>Question #2:</a:t>
            </a:r>
            <a:r>
              <a:rPr lang="en-US" dirty="0"/>
              <a:t> Would hospital facilities be located more within higher income or lower income areas?</a:t>
            </a:r>
          </a:p>
          <a:p>
            <a:pPr lvl="1"/>
            <a:r>
              <a:rPr lang="en-US" dirty="0"/>
              <a:t>Number of hospitals by zip code: Google Places API</a:t>
            </a:r>
          </a:p>
          <a:p>
            <a:pPr lvl="1"/>
            <a:r>
              <a:rPr lang="en-US" dirty="0"/>
              <a:t>Income by zip code: US Census Bureau, American Fact Finder</a:t>
            </a:r>
          </a:p>
          <a:p>
            <a:r>
              <a:rPr lang="en-US" u="sng" dirty="0"/>
              <a:t>Question #3:</a:t>
            </a:r>
            <a:r>
              <a:rPr lang="en-US" dirty="0"/>
              <a:t> Is the unemployment rate higher in lower income areas?</a:t>
            </a:r>
          </a:p>
          <a:p>
            <a:pPr lvl="1"/>
            <a:r>
              <a:rPr lang="en-US" dirty="0"/>
              <a:t>Unemployment and Per Capita Income by zip code: US Census Bureau, American Fact Finder</a:t>
            </a:r>
          </a:p>
          <a:p>
            <a:r>
              <a:rPr lang="en-US" u="sng" dirty="0"/>
              <a:t>Question 4:</a:t>
            </a:r>
            <a:r>
              <a:rPr lang="en-US" dirty="0"/>
              <a:t> Does per capita income influence the percentage of individuals who possess healthcare insurance?</a:t>
            </a:r>
          </a:p>
          <a:p>
            <a:pPr lvl="1"/>
            <a:r>
              <a:rPr lang="en-US" dirty="0"/>
              <a:t>Per Capita Income and Percent of pop. Insured: US Census Bureau, American Fact Finder</a:t>
            </a:r>
          </a:p>
        </p:txBody>
      </p:sp>
    </p:spTree>
    <p:extLst>
      <p:ext uri="{BB962C8B-B14F-4D97-AF65-F5344CB8AC3E}">
        <p14:creationId xmlns:p14="http://schemas.microsoft.com/office/powerpoint/2010/main" val="2431823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22BCA-FDC0-4431-8618-FAC509BB9706}"/>
              </a:ext>
            </a:extLst>
          </p:cNvPr>
          <p:cNvSpPr>
            <a:spLocks noGrp="1"/>
          </p:cNvSpPr>
          <p:nvPr>
            <p:ph type="title"/>
          </p:nvPr>
        </p:nvSpPr>
        <p:spPr>
          <a:xfrm>
            <a:off x="182580" y="119921"/>
            <a:ext cx="9692640" cy="776922"/>
          </a:xfrm>
        </p:spPr>
        <p:txBody>
          <a:bodyPr/>
          <a:lstStyle/>
          <a:p>
            <a:r>
              <a:rPr lang="en-US" dirty="0"/>
              <a:t>Data Cleanup &amp; Exploration</a:t>
            </a:r>
          </a:p>
        </p:txBody>
      </p:sp>
      <p:sp>
        <p:nvSpPr>
          <p:cNvPr id="3" name="Content Placeholder 2">
            <a:extLst>
              <a:ext uri="{FF2B5EF4-FFF2-40B4-BE49-F238E27FC236}">
                <a16:creationId xmlns:a16="http://schemas.microsoft.com/office/drawing/2014/main" id="{29C9BFDA-9560-4892-9EB0-659D27774262}"/>
              </a:ext>
            </a:extLst>
          </p:cNvPr>
          <p:cNvSpPr>
            <a:spLocks noGrp="1"/>
          </p:cNvSpPr>
          <p:nvPr>
            <p:ph idx="1"/>
          </p:nvPr>
        </p:nvSpPr>
        <p:spPr>
          <a:xfrm>
            <a:off x="182579" y="914399"/>
            <a:ext cx="9381145" cy="5823679"/>
          </a:xfrm>
        </p:spPr>
        <p:txBody>
          <a:bodyPr>
            <a:normAutofit lnSpcReduction="10000"/>
          </a:bodyPr>
          <a:lstStyle/>
          <a:p>
            <a:r>
              <a:rPr lang="en-US" dirty="0"/>
              <a:t>Exploration and Cleanup</a:t>
            </a:r>
          </a:p>
          <a:p>
            <a:pPr lvl="1"/>
            <a:r>
              <a:rPr lang="en-US" dirty="0"/>
              <a:t>Selected desired data and downloaded into multiple CSVs of demographic data sets from the U.S. Census Bureau.</a:t>
            </a:r>
          </a:p>
          <a:p>
            <a:pPr lvl="1"/>
            <a:r>
              <a:rPr lang="en-US" dirty="0"/>
              <a:t>Cleaned it in Pandas with </a:t>
            </a:r>
            <a:r>
              <a:rPr lang="en-US" dirty="0" err="1"/>
              <a:t>DataFrames</a:t>
            </a:r>
            <a:r>
              <a:rPr lang="en-US" dirty="0"/>
              <a:t> – eliminated, renamed, and merged </a:t>
            </a:r>
            <a:r>
              <a:rPr lang="en-US" dirty="0" err="1"/>
              <a:t>DataFrame</a:t>
            </a:r>
            <a:r>
              <a:rPr lang="en-US" dirty="0"/>
              <a:t> from multiple CSVs, and narrowed the scope of the dataset to target only zip codes within the D.C. Beltway.</a:t>
            </a:r>
          </a:p>
          <a:p>
            <a:pPr lvl="1"/>
            <a:r>
              <a:rPr lang="en-US" dirty="0"/>
              <a:t>Built a data set of Healthcare provider details from Google Place API.</a:t>
            </a:r>
          </a:p>
          <a:p>
            <a:pPr lvl="1"/>
            <a:r>
              <a:rPr lang="en-US" dirty="0"/>
              <a:t>Turned the aggregate Google Places data into a </a:t>
            </a:r>
            <a:r>
              <a:rPr lang="en-US" dirty="0" err="1"/>
              <a:t>DataFrame</a:t>
            </a:r>
            <a:r>
              <a:rPr lang="en-US" dirty="0"/>
              <a:t>, which was merged with the economic indicators</a:t>
            </a:r>
          </a:p>
          <a:p>
            <a:r>
              <a:rPr lang="en-US" dirty="0"/>
              <a:t>Challenges</a:t>
            </a:r>
          </a:p>
          <a:p>
            <a:pPr lvl="1"/>
            <a:r>
              <a:rPr lang="en-US" dirty="0">
                <a:solidFill>
                  <a:schemeClr val="tx1"/>
                </a:solidFill>
              </a:rPr>
              <a:t>Google nearby places API exhibits slightly different behaviors at different search resolutions due to location ranking. This necessitated performing reiterative queries to ensure an adequate level of geographic coverage, and ensure an appropriate sample of data was returned. Searches performed with larger overlapping radii tended to return far fewer unique results than in queries constructed with narrower search radii.</a:t>
            </a:r>
          </a:p>
          <a:p>
            <a:r>
              <a:rPr lang="en-US" dirty="0"/>
              <a:t>New Tools</a:t>
            </a:r>
          </a:p>
          <a:p>
            <a:pPr lvl="1"/>
            <a:r>
              <a:rPr lang="en-US" dirty="0" err="1"/>
              <a:t>GeoJSON</a:t>
            </a:r>
            <a:endParaRPr lang="en-US" dirty="0"/>
          </a:p>
          <a:p>
            <a:pPr lvl="1"/>
            <a:r>
              <a:rPr lang="en-US" dirty="0" err="1"/>
              <a:t>ipywidgets</a:t>
            </a:r>
            <a:r>
              <a:rPr lang="en-US" dirty="0"/>
              <a:t> </a:t>
            </a:r>
          </a:p>
          <a:p>
            <a:pPr lvl="1"/>
            <a:r>
              <a:rPr lang="en-US" dirty="0"/>
              <a:t>HTML/CSS as string variables</a:t>
            </a:r>
          </a:p>
          <a:p>
            <a:pPr lvl="1"/>
            <a:r>
              <a:rPr lang="en-US" dirty="0"/>
              <a:t>Matplotlib Colormaps</a:t>
            </a:r>
          </a:p>
          <a:p>
            <a:pPr lvl="1"/>
            <a:r>
              <a:rPr lang="en-US" dirty="0"/>
              <a:t>AST, for a safer alternative for literal interpretation of </a:t>
            </a:r>
            <a:r>
              <a:rPr lang="en-US" dirty="0" err="1"/>
              <a:t>GeoJSON</a:t>
            </a:r>
            <a:r>
              <a:rPr lang="en-US" dirty="0"/>
              <a:t> data out of a </a:t>
            </a:r>
            <a:r>
              <a:rPr lang="en-US" dirty="0" err="1"/>
              <a:t>dataframe</a:t>
            </a:r>
            <a:r>
              <a:rPr lang="en-US" dirty="0"/>
              <a:t> object.</a:t>
            </a:r>
          </a:p>
        </p:txBody>
      </p:sp>
    </p:spTree>
    <p:extLst>
      <p:ext uri="{BB962C8B-B14F-4D97-AF65-F5344CB8AC3E}">
        <p14:creationId xmlns:p14="http://schemas.microsoft.com/office/powerpoint/2010/main" val="1636125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35EE1-CEF2-EE43-88A7-70E9C4466756}"/>
              </a:ext>
            </a:extLst>
          </p:cNvPr>
          <p:cNvSpPr>
            <a:spLocks noGrp="1"/>
          </p:cNvSpPr>
          <p:nvPr>
            <p:ph type="title"/>
          </p:nvPr>
        </p:nvSpPr>
        <p:spPr>
          <a:xfrm>
            <a:off x="197571" y="134912"/>
            <a:ext cx="9692640" cy="806902"/>
          </a:xfrm>
        </p:spPr>
        <p:txBody>
          <a:bodyPr/>
          <a:lstStyle/>
          <a:p>
            <a:r>
              <a:rPr lang="en-US" dirty="0"/>
              <a:t>Building the Provider Locations List</a:t>
            </a:r>
          </a:p>
        </p:txBody>
      </p:sp>
      <p:pic>
        <p:nvPicPr>
          <p:cNvPr id="5" name="Picture 4">
            <a:extLst>
              <a:ext uri="{FF2B5EF4-FFF2-40B4-BE49-F238E27FC236}">
                <a16:creationId xmlns:a16="http://schemas.microsoft.com/office/drawing/2014/main" id="{FA9FF15D-8E68-D446-9C1D-8D8796A28F7B}"/>
              </a:ext>
            </a:extLst>
          </p:cNvPr>
          <p:cNvPicPr>
            <a:picLocks noChangeAspect="1"/>
          </p:cNvPicPr>
          <p:nvPr/>
        </p:nvPicPr>
        <p:blipFill>
          <a:blip r:embed="rId2"/>
          <a:stretch>
            <a:fillRect/>
          </a:stretch>
        </p:blipFill>
        <p:spPr>
          <a:xfrm>
            <a:off x="0" y="1109272"/>
            <a:ext cx="6754070" cy="5748728"/>
          </a:xfrm>
          <a:prstGeom prst="rect">
            <a:avLst/>
          </a:prstGeom>
        </p:spPr>
      </p:pic>
      <p:sp>
        <p:nvSpPr>
          <p:cNvPr id="6" name="TextBox 5">
            <a:extLst>
              <a:ext uri="{FF2B5EF4-FFF2-40B4-BE49-F238E27FC236}">
                <a16:creationId xmlns:a16="http://schemas.microsoft.com/office/drawing/2014/main" id="{12EDB596-902E-9943-842F-42D5FD3EBF2D}"/>
              </a:ext>
            </a:extLst>
          </p:cNvPr>
          <p:cNvSpPr txBox="1"/>
          <p:nvPr/>
        </p:nvSpPr>
        <p:spPr>
          <a:xfrm>
            <a:off x="6920460" y="1109272"/>
            <a:ext cx="4337154" cy="3323987"/>
          </a:xfrm>
          <a:prstGeom prst="rect">
            <a:avLst/>
          </a:prstGeom>
          <a:noFill/>
        </p:spPr>
        <p:txBody>
          <a:bodyPr wrap="square" rtlCol="0">
            <a:spAutoFit/>
          </a:bodyPr>
          <a:lstStyle/>
          <a:p>
            <a:r>
              <a:rPr lang="en-US" sz="1600" dirty="0"/>
              <a:t>We built a provider location dataset through an iterative Google nearby places query against the approximate geographic center-point of targeted metro area zip codes, first at 1km, then 2km, then 3km. Duplicate location ID’s were removed on each pass. Query resulted in several thousand unique location ID’s for healthcare providers and hospital facilities which were then associated with their respective zip codes and leveraged as data for this analysis.</a:t>
            </a:r>
          </a:p>
          <a:p>
            <a:endParaRPr lang="en-US" dirty="0"/>
          </a:p>
        </p:txBody>
      </p:sp>
    </p:spTree>
    <p:extLst>
      <p:ext uri="{BB962C8B-B14F-4D97-AF65-F5344CB8AC3E}">
        <p14:creationId xmlns:p14="http://schemas.microsoft.com/office/powerpoint/2010/main" val="702771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483C5-D48E-4219-BB16-04C5FAE80026}"/>
              </a:ext>
            </a:extLst>
          </p:cNvPr>
          <p:cNvSpPr>
            <a:spLocks noGrp="1"/>
          </p:cNvSpPr>
          <p:nvPr>
            <p:ph type="title"/>
          </p:nvPr>
        </p:nvSpPr>
        <p:spPr/>
        <p:txBody>
          <a:bodyPr/>
          <a:lstStyle/>
          <a:p>
            <a:r>
              <a:rPr lang="en-US" dirty="0"/>
              <a:t>Data Analysis &amp; Visualizations</a:t>
            </a:r>
          </a:p>
        </p:txBody>
      </p:sp>
      <p:sp>
        <p:nvSpPr>
          <p:cNvPr id="3" name="Content Placeholder 2">
            <a:extLst>
              <a:ext uri="{FF2B5EF4-FFF2-40B4-BE49-F238E27FC236}">
                <a16:creationId xmlns:a16="http://schemas.microsoft.com/office/drawing/2014/main" id="{B19F1448-3B0E-4841-8334-D8BB4AB0FD16}"/>
              </a:ext>
            </a:extLst>
          </p:cNvPr>
          <p:cNvSpPr>
            <a:spLocks noGrp="1"/>
          </p:cNvSpPr>
          <p:nvPr>
            <p:ph idx="1"/>
          </p:nvPr>
        </p:nvSpPr>
        <p:spPr/>
        <p:txBody>
          <a:bodyPr/>
          <a:lstStyle/>
          <a:p>
            <a:r>
              <a:rPr lang="en-US" sz="2400" dirty="0"/>
              <a:t>To analyze our data, we created visualizations that provided insights into the data. </a:t>
            </a:r>
          </a:p>
          <a:p>
            <a:pPr lvl="1"/>
            <a:r>
              <a:rPr lang="en-US" sz="2000" dirty="0"/>
              <a:t>Choropleth maps visualizing zip codes and their economic indicators overlaid with geographic locations of doctors and hospitals</a:t>
            </a:r>
          </a:p>
          <a:p>
            <a:pPr lvl="1"/>
            <a:r>
              <a:rPr lang="en-US" sz="2000" dirty="0"/>
              <a:t>Scatter plots showing patterns between variables</a:t>
            </a:r>
          </a:p>
          <a:p>
            <a:pPr lvl="1"/>
            <a:endParaRPr lang="en-US" dirty="0"/>
          </a:p>
        </p:txBody>
      </p:sp>
    </p:spTree>
    <p:extLst>
      <p:ext uri="{BB962C8B-B14F-4D97-AF65-F5344CB8AC3E}">
        <p14:creationId xmlns:p14="http://schemas.microsoft.com/office/powerpoint/2010/main" val="3924934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E313D-D30A-459A-A323-F52A7BE72AF2}"/>
              </a:ext>
            </a:extLst>
          </p:cNvPr>
          <p:cNvSpPr>
            <a:spLocks noGrp="1"/>
          </p:cNvSpPr>
          <p:nvPr>
            <p:ph type="title"/>
          </p:nvPr>
        </p:nvSpPr>
        <p:spPr/>
        <p:txBody>
          <a:bodyPr>
            <a:noAutofit/>
          </a:bodyPr>
          <a:lstStyle/>
          <a:p>
            <a:r>
              <a:rPr lang="en-US" sz="3200" u="sng" dirty="0"/>
              <a:t>Question #1:</a:t>
            </a:r>
            <a:r>
              <a:rPr lang="en-US" sz="3200" dirty="0"/>
              <a:t> What is the likelihood that more doctors would be located in higher populated areas?</a:t>
            </a:r>
          </a:p>
        </p:txBody>
      </p:sp>
      <p:sp>
        <p:nvSpPr>
          <p:cNvPr id="3" name="Content Placeholder 2">
            <a:extLst>
              <a:ext uri="{FF2B5EF4-FFF2-40B4-BE49-F238E27FC236}">
                <a16:creationId xmlns:a16="http://schemas.microsoft.com/office/drawing/2014/main" id="{125CF8AB-92FB-443C-A3A2-8A57F2EE1776}"/>
              </a:ext>
            </a:extLst>
          </p:cNvPr>
          <p:cNvSpPr>
            <a:spLocks noGrp="1"/>
          </p:cNvSpPr>
          <p:nvPr>
            <p:ph idx="1"/>
          </p:nvPr>
        </p:nvSpPr>
        <p:spPr/>
        <p:txBody>
          <a:bodyPr/>
          <a:lstStyle/>
          <a:p>
            <a:r>
              <a:rPr lang="en-US" dirty="0"/>
              <a:t>We did not find a relationship between the income of a zip code and the number of doctors practicing there. </a:t>
            </a:r>
          </a:p>
        </p:txBody>
      </p:sp>
      <p:pic>
        <p:nvPicPr>
          <p:cNvPr id="4" name="Picture 3" descr="C:\Users\rrphe\AppData\Local\Microsoft\Windows\INetCache\Content.MSO\CCEB6F30.tmp">
            <a:extLst>
              <a:ext uri="{FF2B5EF4-FFF2-40B4-BE49-F238E27FC236}">
                <a16:creationId xmlns:a16="http://schemas.microsoft.com/office/drawing/2014/main" id="{EB99BEFC-D4BF-4AC2-AD16-2BEE8736FCF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87083" y="2592070"/>
            <a:ext cx="6008277" cy="3900170"/>
          </a:xfrm>
          <a:prstGeom prst="rect">
            <a:avLst/>
          </a:prstGeom>
          <a:noFill/>
          <a:ln>
            <a:noFill/>
          </a:ln>
        </p:spPr>
      </p:pic>
    </p:spTree>
    <p:extLst>
      <p:ext uri="{BB962C8B-B14F-4D97-AF65-F5344CB8AC3E}">
        <p14:creationId xmlns:p14="http://schemas.microsoft.com/office/powerpoint/2010/main" val="540658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3353E-0853-4CDC-9EB3-33EE791C7182}"/>
              </a:ext>
            </a:extLst>
          </p:cNvPr>
          <p:cNvSpPr>
            <a:spLocks noGrp="1"/>
          </p:cNvSpPr>
          <p:nvPr>
            <p:ph type="title"/>
          </p:nvPr>
        </p:nvSpPr>
        <p:spPr>
          <a:xfrm>
            <a:off x="1261872" y="365760"/>
            <a:ext cx="9692640" cy="1325562"/>
          </a:xfrm>
        </p:spPr>
        <p:txBody>
          <a:bodyPr>
            <a:normAutofit fontScale="90000"/>
          </a:bodyPr>
          <a:lstStyle/>
          <a:p>
            <a:r>
              <a:rPr lang="en-US" u="sng" dirty="0"/>
              <a:t>Question #2:</a:t>
            </a:r>
            <a:r>
              <a:rPr lang="en-US" dirty="0"/>
              <a:t> Are there more hospitals in lower- or higher-income zip codes?</a:t>
            </a:r>
          </a:p>
        </p:txBody>
      </p:sp>
      <p:sp>
        <p:nvSpPr>
          <p:cNvPr id="3" name="Content Placeholder 2">
            <a:extLst>
              <a:ext uri="{FF2B5EF4-FFF2-40B4-BE49-F238E27FC236}">
                <a16:creationId xmlns:a16="http://schemas.microsoft.com/office/drawing/2014/main" id="{57FD486A-7CF0-4165-94AA-554789F0864B}"/>
              </a:ext>
            </a:extLst>
          </p:cNvPr>
          <p:cNvSpPr>
            <a:spLocks noGrp="1"/>
          </p:cNvSpPr>
          <p:nvPr>
            <p:ph idx="1"/>
          </p:nvPr>
        </p:nvSpPr>
        <p:spPr/>
        <p:txBody>
          <a:bodyPr/>
          <a:lstStyle/>
          <a:p>
            <a:r>
              <a:rPr lang="en-US" dirty="0"/>
              <a:t>More hospitals at either the higher or lower end and not as much within areas with medium income per capita</a:t>
            </a:r>
          </a:p>
          <a:p>
            <a:r>
              <a:rPr lang="en-US" dirty="0"/>
              <a:t>Possibly due to lower property costs and specialization of facilities</a:t>
            </a:r>
          </a:p>
        </p:txBody>
      </p:sp>
      <p:pic>
        <p:nvPicPr>
          <p:cNvPr id="4" name="Picture 3" descr="C:\Users\rrphe\AppData\Local\Microsoft\Windows\INetCache\Content.MSO\85FB0CBE.tmp">
            <a:extLst>
              <a:ext uri="{FF2B5EF4-FFF2-40B4-BE49-F238E27FC236}">
                <a16:creationId xmlns:a16="http://schemas.microsoft.com/office/drawing/2014/main" id="{F86972CC-C408-4A4E-8D67-9133771218B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820532" y="2989153"/>
            <a:ext cx="5453671" cy="3656974"/>
          </a:xfrm>
          <a:prstGeom prst="rect">
            <a:avLst/>
          </a:prstGeom>
          <a:noFill/>
          <a:ln>
            <a:noFill/>
          </a:ln>
        </p:spPr>
      </p:pic>
    </p:spTree>
    <p:extLst>
      <p:ext uri="{BB962C8B-B14F-4D97-AF65-F5344CB8AC3E}">
        <p14:creationId xmlns:p14="http://schemas.microsoft.com/office/powerpoint/2010/main" val="3905060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43CF3-F899-624A-85D7-EDD377ACC63D}"/>
              </a:ext>
            </a:extLst>
          </p:cNvPr>
          <p:cNvSpPr>
            <a:spLocks noGrp="1"/>
          </p:cNvSpPr>
          <p:nvPr>
            <p:ph type="title"/>
          </p:nvPr>
        </p:nvSpPr>
        <p:spPr>
          <a:xfrm>
            <a:off x="281902" y="281455"/>
            <a:ext cx="9692640" cy="791912"/>
          </a:xfrm>
        </p:spPr>
        <p:txBody>
          <a:bodyPr/>
          <a:lstStyle/>
          <a:p>
            <a:r>
              <a:rPr lang="en-US" dirty="0"/>
              <a:t>Income, Population &amp; Doctors</a:t>
            </a:r>
          </a:p>
        </p:txBody>
      </p:sp>
      <p:pic>
        <p:nvPicPr>
          <p:cNvPr id="11" name="Content Placeholder 10">
            <a:extLst>
              <a:ext uri="{FF2B5EF4-FFF2-40B4-BE49-F238E27FC236}">
                <a16:creationId xmlns:a16="http://schemas.microsoft.com/office/drawing/2014/main" id="{A267F048-B57C-D446-A432-AFCBCDB51977}"/>
              </a:ext>
            </a:extLst>
          </p:cNvPr>
          <p:cNvPicPr>
            <a:picLocks noGrp="1" noChangeAspect="1"/>
          </p:cNvPicPr>
          <p:nvPr>
            <p:ph idx="1"/>
          </p:nvPr>
        </p:nvPicPr>
        <p:blipFill>
          <a:blip r:embed="rId2"/>
          <a:stretch>
            <a:fillRect/>
          </a:stretch>
        </p:blipFill>
        <p:spPr>
          <a:xfrm>
            <a:off x="5826290" y="1964299"/>
            <a:ext cx="5826290" cy="4099522"/>
          </a:xfrm>
        </p:spPr>
      </p:pic>
      <p:pic>
        <p:nvPicPr>
          <p:cNvPr id="13" name="Picture 12">
            <a:extLst>
              <a:ext uri="{FF2B5EF4-FFF2-40B4-BE49-F238E27FC236}">
                <a16:creationId xmlns:a16="http://schemas.microsoft.com/office/drawing/2014/main" id="{3C905250-09BC-EC48-9F8B-0FAF1F03EEDC}"/>
              </a:ext>
            </a:extLst>
          </p:cNvPr>
          <p:cNvPicPr>
            <a:picLocks noChangeAspect="1"/>
          </p:cNvPicPr>
          <p:nvPr/>
        </p:nvPicPr>
        <p:blipFill>
          <a:blip r:embed="rId3"/>
          <a:stretch>
            <a:fillRect/>
          </a:stretch>
        </p:blipFill>
        <p:spPr>
          <a:xfrm>
            <a:off x="0" y="1964299"/>
            <a:ext cx="5826290" cy="4099522"/>
          </a:xfrm>
          <a:prstGeom prst="rect">
            <a:avLst/>
          </a:prstGeom>
        </p:spPr>
      </p:pic>
      <p:sp>
        <p:nvSpPr>
          <p:cNvPr id="14" name="TextBox 13">
            <a:extLst>
              <a:ext uri="{FF2B5EF4-FFF2-40B4-BE49-F238E27FC236}">
                <a16:creationId xmlns:a16="http://schemas.microsoft.com/office/drawing/2014/main" id="{2E2A8FB0-CEF5-4446-8492-91334A5A3C45}"/>
              </a:ext>
            </a:extLst>
          </p:cNvPr>
          <p:cNvSpPr txBox="1"/>
          <p:nvPr/>
        </p:nvSpPr>
        <p:spPr>
          <a:xfrm>
            <a:off x="281902" y="1594967"/>
            <a:ext cx="5091659" cy="369332"/>
          </a:xfrm>
          <a:prstGeom prst="rect">
            <a:avLst/>
          </a:prstGeom>
          <a:noFill/>
        </p:spPr>
        <p:txBody>
          <a:bodyPr wrap="square" rtlCol="0">
            <a:spAutoFit/>
          </a:bodyPr>
          <a:lstStyle/>
          <a:p>
            <a:r>
              <a:rPr lang="en-US" dirty="0"/>
              <a:t>Population by ZCTA Per-Capita Income</a:t>
            </a:r>
          </a:p>
        </p:txBody>
      </p:sp>
      <p:sp>
        <p:nvSpPr>
          <p:cNvPr id="15" name="TextBox 14">
            <a:extLst>
              <a:ext uri="{FF2B5EF4-FFF2-40B4-BE49-F238E27FC236}">
                <a16:creationId xmlns:a16="http://schemas.microsoft.com/office/drawing/2014/main" id="{0E1853FA-D27F-B247-A542-CBDE982AF169}"/>
              </a:ext>
            </a:extLst>
          </p:cNvPr>
          <p:cNvSpPr txBox="1"/>
          <p:nvPr/>
        </p:nvSpPr>
        <p:spPr>
          <a:xfrm>
            <a:off x="6096000" y="1635741"/>
            <a:ext cx="5416446" cy="369332"/>
          </a:xfrm>
          <a:prstGeom prst="rect">
            <a:avLst/>
          </a:prstGeom>
          <a:noFill/>
        </p:spPr>
        <p:txBody>
          <a:bodyPr wrap="square" rtlCol="0">
            <a:spAutoFit/>
          </a:bodyPr>
          <a:lstStyle/>
          <a:p>
            <a:r>
              <a:rPr lang="en-US" dirty="0"/>
              <a:t>Provider Locations by ZCTA Per-Capita Income</a:t>
            </a:r>
          </a:p>
        </p:txBody>
      </p:sp>
    </p:spTree>
    <p:extLst>
      <p:ext uri="{BB962C8B-B14F-4D97-AF65-F5344CB8AC3E}">
        <p14:creationId xmlns:p14="http://schemas.microsoft.com/office/powerpoint/2010/main" val="2057194169"/>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614</TotalTime>
  <Words>1287</Words>
  <Application>Microsoft Macintosh PowerPoint</Application>
  <PresentationFormat>Widescreen</PresentationFormat>
  <Paragraphs>77</Paragraphs>
  <Slides>18</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Century Schoolbook</vt:lpstr>
      <vt:lpstr>Wingdings 2</vt:lpstr>
      <vt:lpstr>View</vt:lpstr>
      <vt:lpstr>Healthcare and Income Disparity in the DMV</vt:lpstr>
      <vt:lpstr>Motivation &amp; Summary Slide</vt:lpstr>
      <vt:lpstr>Questions &amp; Data</vt:lpstr>
      <vt:lpstr>Data Cleanup &amp; Exploration</vt:lpstr>
      <vt:lpstr>Building the Provider Locations List</vt:lpstr>
      <vt:lpstr>Data Analysis &amp; Visualizations</vt:lpstr>
      <vt:lpstr>Question #1: What is the likelihood that more doctors would be located in higher populated areas?</vt:lpstr>
      <vt:lpstr>Question #2: Are there more hospitals in lower- or higher-income zip codes?</vt:lpstr>
      <vt:lpstr>Income, Population &amp; Doctors</vt:lpstr>
      <vt:lpstr>Income, Population &amp; Hospital Facilities</vt:lpstr>
      <vt:lpstr>Question #3: Is the unemployment rate higher in lower income areas?</vt:lpstr>
      <vt:lpstr>Question 4: Do areas with higher per capita income have higher individual coverage rates?</vt:lpstr>
      <vt:lpstr>Mapping the data</vt:lpstr>
      <vt:lpstr>Mapping the data</vt:lpstr>
      <vt:lpstr>Mapping the data</vt:lpstr>
      <vt:lpstr>Unexpected Insights</vt:lpstr>
      <vt:lpstr>Post Mortem</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 to HealthCare in the DMV Areas</dc:title>
  <dc:creator>Vibhanshu Shekhar</dc:creator>
  <cp:lastModifiedBy>Michael Marshall</cp:lastModifiedBy>
  <cp:revision>43</cp:revision>
  <dcterms:created xsi:type="dcterms:W3CDTF">2019-04-20T17:09:59Z</dcterms:created>
  <dcterms:modified xsi:type="dcterms:W3CDTF">2019-04-27T16:55:39Z</dcterms:modified>
</cp:coreProperties>
</file>